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71" r:id="rId3"/>
    <p:sldId id="258" r:id="rId4"/>
    <p:sldId id="268" r:id="rId5"/>
    <p:sldId id="269" r:id="rId6"/>
    <p:sldId id="270" r:id="rId7"/>
    <p:sldId id="259" r:id="rId8"/>
    <p:sldId id="284" r:id="rId9"/>
    <p:sldId id="285" r:id="rId10"/>
    <p:sldId id="273" r:id="rId11"/>
    <p:sldId id="276" r:id="rId12"/>
    <p:sldId id="260" r:id="rId13"/>
    <p:sldId id="286" r:id="rId14"/>
    <p:sldId id="287" r:id="rId15"/>
    <p:sldId id="280" r:id="rId16"/>
    <p:sldId id="288" r:id="rId17"/>
    <p:sldId id="289" r:id="rId18"/>
    <p:sldId id="290" r:id="rId19"/>
    <p:sldId id="291" r:id="rId20"/>
    <p:sldId id="264" r:id="rId21"/>
    <p:sldId id="282" r:id="rId22"/>
    <p:sldId id="283" r:id="rId23"/>
    <p:sldId id="265" r:id="rId24"/>
    <p:sldId id="26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93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90"/>
    <p:restoredTop sz="94528"/>
  </p:normalViewPr>
  <p:slideViewPr>
    <p:cSldViewPr snapToGrid="0" snapToObjects="1">
      <p:cViewPr>
        <p:scale>
          <a:sx n="59" d="100"/>
          <a:sy n="59" d="100"/>
        </p:scale>
        <p:origin x="180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F09F2-1C91-9343-B7E8-3357D82ADF74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D85D9-89B0-5046-BF42-987ACE141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6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D85D9-89B0-5046-BF42-987ACE1418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06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D85D9-89B0-5046-BF42-987ACE1418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15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Std W8" charset="-128"/>
                <a:ea typeface="Hiragino Kaku Gothic Std W8" charset="-128"/>
                <a:cs typeface="Hiragino Kaku Gothic Std W8" charset="-12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356350"/>
            <a:ext cx="2743200" cy="365125"/>
          </a:xfrm>
        </p:spPr>
        <p:txBody>
          <a:bodyPr/>
          <a:lstStyle>
            <a:lvl1pPr>
              <a:defRPr sz="1400">
                <a:solidFill>
                  <a:schemeClr val="bg1">
                    <a:alpha val="63000"/>
                  </a:schemeClr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defRPr>
            </a:lvl1pPr>
          </a:lstStyle>
          <a:p>
            <a:fld id="{9C2A874B-28AD-CC40-8F76-86F19413047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30" y="6130469"/>
            <a:ext cx="2362200" cy="944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A874B-28AD-CC40-8F76-86F194130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3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 amt="11000"/>
          </a:blip>
          <a:srcRect l="71980" t="4812" r="152" b="80762"/>
          <a:stretch/>
        </p:blipFill>
        <p:spPr>
          <a:xfrm rot="16200000">
            <a:off x="1084846" y="3794653"/>
            <a:ext cx="18460569" cy="66580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1" y="1266048"/>
            <a:ext cx="8231392" cy="321833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Constructing Textual Artificial Conversational Entities using Deep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" y="4907668"/>
            <a:ext cx="4251960" cy="512762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FF40FF"/>
                </a:solidFill>
                <a:latin typeface="Andale Mono" charset="0"/>
                <a:ea typeface="Andale Mono" charset="0"/>
                <a:cs typeface="Andale Mono" charset="0"/>
              </a:rPr>
              <a:t>&gt; hello computer</a:t>
            </a:r>
            <a:endParaRPr lang="en-US" sz="3200" dirty="0">
              <a:solidFill>
                <a:srgbClr val="FF40FF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5581966"/>
            <a:ext cx="4389120" cy="51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ndale Mono" charset="0"/>
                <a:ea typeface="Andale Mono" charset="0"/>
                <a:cs typeface="Andale Mono" charset="0"/>
              </a:rPr>
              <a:t>&gt; hello world!</a:t>
            </a:r>
            <a:endParaRPr lang="en-US" sz="3200" dirty="0">
              <a:solidFill>
                <a:srgbClr val="00B0F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6176" y="124926"/>
            <a:ext cx="7985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Group 2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Nicole </a:t>
            </a:r>
            <a:r>
              <a:rPr lang="en-US" dirty="0">
                <a:solidFill>
                  <a:schemeClr val="bg1"/>
                </a:solidFill>
              </a:rPr>
              <a:t>Sandra-</a:t>
            </a:r>
            <a:r>
              <a:rPr lang="en-US" dirty="0" err="1">
                <a:solidFill>
                  <a:schemeClr val="bg1"/>
                </a:solidFill>
              </a:rPr>
              <a:t>Yaffa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Dumont, </a:t>
            </a:r>
            <a:r>
              <a:rPr lang="en-US" dirty="0" err="1" smtClean="0">
                <a:solidFill>
                  <a:schemeClr val="bg1"/>
                </a:solidFill>
              </a:rPr>
              <a:t>Sakif</a:t>
            </a:r>
            <a:r>
              <a:rPr lang="en-US" dirty="0" smtClean="0">
                <a:solidFill>
                  <a:schemeClr val="bg1"/>
                </a:solidFill>
              </a:rPr>
              <a:t> Hossain Khan, Kira </a:t>
            </a:r>
            <a:r>
              <a:rPr lang="en-US" dirty="0" err="1" smtClean="0">
                <a:solidFill>
                  <a:schemeClr val="bg1"/>
                </a:solidFill>
              </a:rPr>
              <a:t>Aveline</a:t>
            </a:r>
            <a:r>
              <a:rPr lang="en-US" dirty="0" smtClean="0">
                <a:solidFill>
                  <a:schemeClr val="bg1"/>
                </a:solidFill>
              </a:rPr>
              <a:t> Selby, </a:t>
            </a:r>
            <a:r>
              <a:rPr lang="en-US" dirty="0" err="1" smtClean="0">
                <a:solidFill>
                  <a:schemeClr val="bg1"/>
                </a:solidFill>
              </a:rPr>
              <a:t>Congcong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Zhi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64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p Arrow 11"/>
          <p:cNvSpPr/>
          <p:nvPr/>
        </p:nvSpPr>
        <p:spPr>
          <a:xfrm rot="5400000" flipH="1">
            <a:off x="3911552" y="2525784"/>
            <a:ext cx="243840" cy="1077055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710813" y="2357616"/>
                <a:ext cx="685957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813" y="2357616"/>
                <a:ext cx="685957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Up Arrow 12"/>
          <p:cNvSpPr/>
          <p:nvPr/>
        </p:nvSpPr>
        <p:spPr>
          <a:xfrm flipH="1">
            <a:off x="2897185" y="3503374"/>
            <a:ext cx="243840" cy="808672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/>
          <p:cNvSpPr/>
          <p:nvPr/>
        </p:nvSpPr>
        <p:spPr>
          <a:xfrm flipH="1">
            <a:off x="2897185" y="1816220"/>
            <a:ext cx="243840" cy="808672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574847" y="1203008"/>
                <a:ext cx="928396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847" y="1203008"/>
                <a:ext cx="928396" cy="861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Up Arrow 15"/>
          <p:cNvSpPr/>
          <p:nvPr/>
        </p:nvSpPr>
        <p:spPr>
          <a:xfrm rot="5400000" flipH="1">
            <a:off x="1996690" y="2659976"/>
            <a:ext cx="243840" cy="808672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89853" y="2755345"/>
                <a:ext cx="876074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53" y="2755345"/>
                <a:ext cx="876074" cy="861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681223" y="4312046"/>
                <a:ext cx="822020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223" y="4312046"/>
                <a:ext cx="822020" cy="8617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Up Arrow 27"/>
          <p:cNvSpPr/>
          <p:nvPr/>
        </p:nvSpPr>
        <p:spPr>
          <a:xfrm rot="5400000" flipH="1">
            <a:off x="5997426" y="2525784"/>
            <a:ext cx="243840" cy="1077055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796687" y="2357616"/>
                <a:ext cx="695447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687" y="2357616"/>
                <a:ext cx="695447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Up Arrow 30"/>
          <p:cNvSpPr/>
          <p:nvPr/>
        </p:nvSpPr>
        <p:spPr>
          <a:xfrm flipH="1">
            <a:off x="4983059" y="3503374"/>
            <a:ext cx="243840" cy="80867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 flipH="1">
            <a:off x="4983059" y="1816220"/>
            <a:ext cx="243840" cy="80867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767097" y="4312046"/>
                <a:ext cx="818750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097" y="4312046"/>
                <a:ext cx="818750" cy="86177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Up Arrow 33"/>
          <p:cNvSpPr/>
          <p:nvPr/>
        </p:nvSpPr>
        <p:spPr>
          <a:xfrm rot="5400000" flipH="1">
            <a:off x="8105763" y="2525784"/>
            <a:ext cx="243840" cy="1077055"/>
          </a:xfrm>
          <a:prstGeom prst="up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762784" y="2357616"/>
                <a:ext cx="1121461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charset="0"/>
                            </a:rPr>
                            <m:t>𝑇</m:t>
                          </m:r>
                          <m:r>
                            <a:rPr lang="en-CA" sz="32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784" y="2357616"/>
                <a:ext cx="1121461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Up Arrow 39"/>
          <p:cNvSpPr/>
          <p:nvPr/>
        </p:nvSpPr>
        <p:spPr>
          <a:xfrm rot="5400000" flipH="1">
            <a:off x="10175638" y="2525784"/>
            <a:ext cx="243840" cy="107705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9954579" y="2357616"/>
                <a:ext cx="730328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4579" y="2357616"/>
                <a:ext cx="730328" cy="58477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Up Arrow 42"/>
          <p:cNvSpPr/>
          <p:nvPr/>
        </p:nvSpPr>
        <p:spPr>
          <a:xfrm flipH="1">
            <a:off x="9140951" y="3503374"/>
            <a:ext cx="243840" cy="808672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Up Arrow 43"/>
          <p:cNvSpPr/>
          <p:nvPr/>
        </p:nvSpPr>
        <p:spPr>
          <a:xfrm flipH="1">
            <a:off x="9140951" y="1816220"/>
            <a:ext cx="243840" cy="808672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924989" y="4312046"/>
                <a:ext cx="855234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989" y="4312046"/>
                <a:ext cx="855234" cy="86177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660721" y="1192216"/>
                <a:ext cx="857029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721" y="1192216"/>
                <a:ext cx="857029" cy="86177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868563" y="1157646"/>
                <a:ext cx="878446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563" y="1157646"/>
                <a:ext cx="878446" cy="86177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6664876" y="2526892"/>
            <a:ext cx="1037463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CA" sz="4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.</a:t>
            </a:r>
            <a:r>
              <a:rPr lang="en-CA" sz="48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CA" sz="4800" b="1" dirty="0" smtClean="0">
                <a:solidFill>
                  <a:srgbClr val="009193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. </a:t>
            </a:r>
            <a:r>
              <a:rPr lang="en-CA" sz="4800" b="1" dirty="0" smtClean="0">
                <a:solidFill>
                  <a:schemeClr val="accent1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.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6076" y="5503612"/>
            <a:ext cx="826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Train </a:t>
            </a:r>
            <a:r>
              <a:rPr lang="en-US" sz="3200" smtClean="0"/>
              <a:t>with backpropagation through time (BPTT)</a:t>
            </a:r>
            <a:endParaRPr lang="en-US" sz="3200"/>
          </a:p>
        </p:txBody>
      </p:sp>
      <p:sp>
        <p:nvSpPr>
          <p:cNvPr id="48" name="TextBox 47"/>
          <p:cNvSpPr txBox="1"/>
          <p:nvPr/>
        </p:nvSpPr>
        <p:spPr>
          <a:xfrm>
            <a:off x="4077137" y="290299"/>
            <a:ext cx="4506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Unwinding this RNN layer,</a:t>
            </a:r>
            <a:endParaRPr lang="en-US" sz="3200" dirty="0"/>
          </a:p>
        </p:txBody>
      </p:sp>
      <p:sp>
        <p:nvSpPr>
          <p:cNvPr id="2" name="Rounded Rectangle 1"/>
          <p:cNvSpPr/>
          <p:nvPr/>
        </p:nvSpPr>
        <p:spPr>
          <a:xfrm>
            <a:off x="2489308" y="2624892"/>
            <a:ext cx="1050006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530812" y="2598579"/>
            <a:ext cx="1050006" cy="9144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757256" y="2594367"/>
            <a:ext cx="1050006" cy="9144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9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185" y="376574"/>
            <a:ext cx="10758544" cy="2723233"/>
          </a:xfrm>
        </p:spPr>
        <p:txBody>
          <a:bodyPr>
            <a:normAutofit/>
          </a:bodyPr>
          <a:lstStyle/>
          <a:p>
            <a:pPr>
              <a:buClr>
                <a:srgbClr val="00B0F0"/>
              </a:buClr>
              <a:buFont typeface=".AppleSystemUIFont" charset="-120"/>
              <a:buChar char="&gt;"/>
            </a:pPr>
            <a:r>
              <a:rPr lang="en-US" sz="3600" dirty="0" smtClean="0"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 </a:t>
            </a:r>
            <a:r>
              <a:rPr lang="en-US" sz="3600" dirty="0" smtClean="0">
                <a:solidFill>
                  <a:srgbClr val="00B0F0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Long Short-Term Memory (LSTM)</a:t>
            </a:r>
          </a:p>
          <a:p>
            <a:pPr lvl="1"/>
            <a:r>
              <a:rPr lang="en-CA" sz="2800" dirty="0" smtClean="0"/>
              <a:t>Modification of RNNs: Have two hidden states and use more complicated functions (called gates) </a:t>
            </a:r>
          </a:p>
          <a:p>
            <a:pPr lvl="1"/>
            <a:r>
              <a:rPr lang="en-CA" sz="2800" dirty="0" smtClean="0"/>
              <a:t>Much better than simple RNNs at capturing long term temporal relations in data</a:t>
            </a:r>
          </a:p>
          <a:p>
            <a:pPr lvl="1"/>
            <a:r>
              <a:rPr lang="en-CA" sz="2800" dirty="0" smtClean="0"/>
              <a:t>Usually considered state of the art </a:t>
            </a:r>
            <a:endParaRPr lang="en-US" sz="2800" dirty="0" smtClean="0"/>
          </a:p>
          <a:p>
            <a:pPr lvl="1"/>
            <a:endParaRPr lang="en-US" sz="3200" dirty="0"/>
          </a:p>
          <a:p>
            <a:pPr lvl="1"/>
            <a:endParaRPr lang="en-US" sz="3200" dirty="0"/>
          </a:p>
          <a:p>
            <a:pPr lvl="1"/>
            <a:endParaRPr lang="en-US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32185" y="3152883"/>
            <a:ext cx="7943627" cy="2996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  <a:buFont typeface=".AppleSystemUIFont" charset="-120"/>
              <a:buChar char="&gt;"/>
            </a:pPr>
            <a:r>
              <a:rPr lang="en-US" sz="3600" dirty="0" smtClean="0"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 </a:t>
            </a:r>
            <a:r>
              <a:rPr lang="en-US" sz="3600" dirty="0" smtClean="0">
                <a:solidFill>
                  <a:srgbClr val="00B0F0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Gated Recurrent Units (GRUs)</a:t>
            </a:r>
            <a:endParaRPr lang="en-CA" sz="3200" dirty="0" smtClean="0"/>
          </a:p>
          <a:p>
            <a:pPr lvl="1"/>
            <a:r>
              <a:rPr lang="en-CA" sz="2800" dirty="0" smtClean="0"/>
              <a:t>Fewer parameters than LSTMs</a:t>
            </a:r>
          </a:p>
          <a:p>
            <a:pPr lvl="1"/>
            <a:r>
              <a:rPr lang="en-CA" sz="2800" dirty="0" smtClean="0"/>
              <a:t>Perform just as well as LSTMs as long as the temporal dependence is not extremely long term</a:t>
            </a:r>
            <a:endParaRPr lang="en-US" sz="2800" dirty="0" smtClean="0"/>
          </a:p>
          <a:p>
            <a:pPr lvl="1"/>
            <a:endParaRPr lang="en-US" sz="3200" dirty="0" smtClean="0"/>
          </a:p>
          <a:p>
            <a:pPr lvl="1"/>
            <a:endParaRPr lang="en-US" sz="3200" dirty="0" smtClean="0"/>
          </a:p>
          <a:p>
            <a:pPr lvl="1"/>
            <a:endParaRPr lang="en-US" sz="32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080" y="2108271"/>
            <a:ext cx="5545577" cy="362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1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The seq2seq Model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40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Motivation: </a:t>
            </a:r>
          </a:p>
          <a:p>
            <a:pPr lvl="1"/>
            <a:r>
              <a:rPr lang="en-US" dirty="0" smtClean="0"/>
              <a:t>Given variable length input, produce variable length output</a:t>
            </a:r>
          </a:p>
          <a:p>
            <a:r>
              <a:rPr lang="en-US" dirty="0" smtClean="0"/>
              <a:t>Two RNNs: an encoder RNN, and a decoder RNN</a:t>
            </a:r>
          </a:p>
          <a:p>
            <a:pPr lvl="1"/>
            <a:r>
              <a:rPr lang="en-US" dirty="0" smtClean="0"/>
              <a:t>The input is passed though the encoder. </a:t>
            </a:r>
            <a:r>
              <a:rPr lang="en-US" dirty="0"/>
              <a:t>I</a:t>
            </a:r>
            <a:r>
              <a:rPr lang="en-US" dirty="0" smtClean="0"/>
              <a:t>t’s final hidden state, </a:t>
            </a:r>
            <a:r>
              <a:rPr lang="en-US" dirty="0"/>
              <a:t>called the “thought </a:t>
            </a:r>
            <a:r>
              <a:rPr lang="en-US" dirty="0" smtClean="0"/>
              <a:t>vector” is passed to the decoder as it’s initial hidden state. </a:t>
            </a:r>
          </a:p>
          <a:p>
            <a:pPr lvl="1"/>
            <a:r>
              <a:rPr lang="en-US" dirty="0" smtClean="0"/>
              <a:t>Decoder given the start of sequence token, &lt;SOS&gt;, and iteratively produces output until it outputs the end of sequence token, &lt;EOS&gt;</a:t>
            </a:r>
          </a:p>
          <a:p>
            <a:r>
              <a:rPr lang="en-US" dirty="0" smtClean="0"/>
              <a:t>Commonly used in text generation, machine translation, and related problems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11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18662" y="1777583"/>
            <a:ext cx="5163671" cy="393123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seq2seq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38200" y="3109119"/>
            <a:ext cx="9144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986280" y="3109119"/>
            <a:ext cx="914400" cy="9144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134360" y="3109119"/>
            <a:ext cx="914400" cy="914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282440" y="3109119"/>
            <a:ext cx="914400" cy="91440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/>
          <p:cNvSpPr/>
          <p:nvPr/>
        </p:nvSpPr>
        <p:spPr>
          <a:xfrm flipH="1">
            <a:off x="1173480" y="4023519"/>
            <a:ext cx="243840" cy="808672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/>
          <p:cNvSpPr/>
          <p:nvPr/>
        </p:nvSpPr>
        <p:spPr>
          <a:xfrm flipH="1">
            <a:off x="2321560" y="4023519"/>
            <a:ext cx="243840" cy="808672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 flipH="1">
            <a:off x="3469640" y="4023519"/>
            <a:ext cx="243840" cy="808672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 flipH="1">
            <a:off x="4617720" y="4023519"/>
            <a:ext cx="243840" cy="808672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658620" y="3365262"/>
            <a:ext cx="421640" cy="4021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791460" y="3365262"/>
            <a:ext cx="421640" cy="4021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3953510" y="3365262"/>
            <a:ext cx="421640" cy="4021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964604" y="4937919"/>
            <a:ext cx="66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2182094" y="4937919"/>
            <a:ext cx="522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are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3308277" y="4937919"/>
            <a:ext cx="566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you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4314203" y="4937919"/>
            <a:ext cx="850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&lt;EOS&gt;</a:t>
            </a:r>
            <a:endParaRPr lang="en-US" sz="2000" dirty="0"/>
          </a:p>
        </p:txBody>
      </p:sp>
      <p:sp>
        <p:nvSpPr>
          <p:cNvPr id="28" name="Rounded Rectangle 27"/>
          <p:cNvSpPr/>
          <p:nvPr/>
        </p:nvSpPr>
        <p:spPr>
          <a:xfrm>
            <a:off x="6289040" y="3099118"/>
            <a:ext cx="914400" cy="914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7437120" y="3099118"/>
            <a:ext cx="914400" cy="914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8585200" y="3099118"/>
            <a:ext cx="914400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9733280" y="3099118"/>
            <a:ext cx="914400" cy="91440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 flipH="1">
            <a:off x="6645831" y="2298701"/>
            <a:ext cx="243840" cy="808672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/>
          <p:cNvSpPr/>
          <p:nvPr/>
        </p:nvSpPr>
        <p:spPr>
          <a:xfrm flipH="1">
            <a:off x="7793911" y="2298701"/>
            <a:ext cx="243840" cy="808672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 Arrow 33"/>
          <p:cNvSpPr/>
          <p:nvPr/>
        </p:nvSpPr>
        <p:spPr>
          <a:xfrm flipH="1">
            <a:off x="8941991" y="2298701"/>
            <a:ext cx="243840" cy="808672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 Arrow 34"/>
          <p:cNvSpPr/>
          <p:nvPr/>
        </p:nvSpPr>
        <p:spPr>
          <a:xfrm flipH="1">
            <a:off x="10090071" y="2298701"/>
            <a:ext cx="243840" cy="808672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7109460" y="3355261"/>
            <a:ext cx="421640" cy="4021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8242300" y="3355261"/>
            <a:ext cx="421640" cy="4021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9404350" y="3355261"/>
            <a:ext cx="421640" cy="4021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642167" y="1830377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I</a:t>
            </a:r>
            <a:endParaRPr lang="en-US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7637679" y="1816864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am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8585200" y="1814929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doing</a:t>
            </a:r>
            <a:endParaRPr 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10958672" y="1811634"/>
            <a:ext cx="850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&lt;EOS&gt;</a:t>
            </a:r>
            <a:endParaRPr lang="en-US" sz="2000" dirty="0"/>
          </a:p>
        </p:txBody>
      </p:sp>
      <p:sp>
        <p:nvSpPr>
          <p:cNvPr id="43" name="Rounded Rectangle 42"/>
          <p:cNvSpPr/>
          <p:nvPr/>
        </p:nvSpPr>
        <p:spPr>
          <a:xfrm>
            <a:off x="10927001" y="3109119"/>
            <a:ext cx="914400" cy="9144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>
            <a:off x="10598071" y="3365262"/>
            <a:ext cx="421640" cy="4021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p Arrow 44"/>
          <p:cNvSpPr/>
          <p:nvPr/>
        </p:nvSpPr>
        <p:spPr>
          <a:xfrm flipH="1">
            <a:off x="11262281" y="2319021"/>
            <a:ext cx="243840" cy="808672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848366" y="1788249"/>
            <a:ext cx="727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great</a:t>
            </a:r>
            <a:endParaRPr lang="en-US" sz="2000" dirty="0"/>
          </a:p>
        </p:txBody>
      </p:sp>
      <p:sp>
        <p:nvSpPr>
          <p:cNvPr id="47" name="Right Arrow 46"/>
          <p:cNvSpPr/>
          <p:nvPr/>
        </p:nvSpPr>
        <p:spPr>
          <a:xfrm>
            <a:off x="5201920" y="3353436"/>
            <a:ext cx="1196340" cy="4139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Up Arrow 47"/>
          <p:cNvSpPr/>
          <p:nvPr/>
        </p:nvSpPr>
        <p:spPr>
          <a:xfrm flipH="1">
            <a:off x="6628028" y="4037807"/>
            <a:ext cx="243840" cy="808672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Up Arrow 73"/>
          <p:cNvSpPr/>
          <p:nvPr/>
        </p:nvSpPr>
        <p:spPr>
          <a:xfrm flipH="1">
            <a:off x="7772400" y="4033520"/>
            <a:ext cx="243840" cy="310197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Minus 100"/>
          <p:cNvSpPr/>
          <p:nvPr/>
        </p:nvSpPr>
        <p:spPr>
          <a:xfrm>
            <a:off x="6745040" y="2621280"/>
            <a:ext cx="680304" cy="221695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inus 48"/>
          <p:cNvSpPr/>
          <p:nvPr/>
        </p:nvSpPr>
        <p:spPr>
          <a:xfrm>
            <a:off x="7203441" y="4225912"/>
            <a:ext cx="852240" cy="216231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inus 49"/>
          <p:cNvSpPr/>
          <p:nvPr/>
        </p:nvSpPr>
        <p:spPr>
          <a:xfrm rot="5400000">
            <a:off x="6220742" y="3414853"/>
            <a:ext cx="2197990" cy="211214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Up Arrow 50"/>
          <p:cNvSpPr/>
          <p:nvPr/>
        </p:nvSpPr>
        <p:spPr>
          <a:xfrm flipH="1">
            <a:off x="8913498" y="4033520"/>
            <a:ext cx="243840" cy="310197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inus 51"/>
          <p:cNvSpPr/>
          <p:nvPr/>
        </p:nvSpPr>
        <p:spPr>
          <a:xfrm>
            <a:off x="7886138" y="2621280"/>
            <a:ext cx="680304" cy="221695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inus 52"/>
          <p:cNvSpPr/>
          <p:nvPr/>
        </p:nvSpPr>
        <p:spPr>
          <a:xfrm>
            <a:off x="8344539" y="4225912"/>
            <a:ext cx="852240" cy="216231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inus 54"/>
          <p:cNvSpPr/>
          <p:nvPr/>
        </p:nvSpPr>
        <p:spPr>
          <a:xfrm rot="5400000">
            <a:off x="7361840" y="3414853"/>
            <a:ext cx="2197990" cy="211214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/>
          <p:cNvSpPr/>
          <p:nvPr/>
        </p:nvSpPr>
        <p:spPr>
          <a:xfrm flipH="1">
            <a:off x="10057870" y="4033520"/>
            <a:ext cx="243840" cy="310197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inus 56"/>
          <p:cNvSpPr/>
          <p:nvPr/>
        </p:nvSpPr>
        <p:spPr>
          <a:xfrm>
            <a:off x="9030510" y="2621280"/>
            <a:ext cx="680304" cy="221695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inus 57"/>
          <p:cNvSpPr/>
          <p:nvPr/>
        </p:nvSpPr>
        <p:spPr>
          <a:xfrm>
            <a:off x="9488911" y="4225912"/>
            <a:ext cx="852240" cy="216231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Minus 58"/>
          <p:cNvSpPr/>
          <p:nvPr/>
        </p:nvSpPr>
        <p:spPr>
          <a:xfrm rot="5400000">
            <a:off x="8506212" y="3414853"/>
            <a:ext cx="2197990" cy="211214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/>
          <p:cNvSpPr/>
          <p:nvPr/>
        </p:nvSpPr>
        <p:spPr>
          <a:xfrm flipH="1">
            <a:off x="11207023" y="4033520"/>
            <a:ext cx="243840" cy="310197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Minus 60"/>
          <p:cNvSpPr/>
          <p:nvPr/>
        </p:nvSpPr>
        <p:spPr>
          <a:xfrm>
            <a:off x="10179663" y="2621280"/>
            <a:ext cx="680304" cy="221695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Minus 61"/>
          <p:cNvSpPr/>
          <p:nvPr/>
        </p:nvSpPr>
        <p:spPr>
          <a:xfrm>
            <a:off x="10638064" y="4225912"/>
            <a:ext cx="852240" cy="216231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Minus 62"/>
          <p:cNvSpPr/>
          <p:nvPr/>
        </p:nvSpPr>
        <p:spPr>
          <a:xfrm rot="5400000">
            <a:off x="9655365" y="3414853"/>
            <a:ext cx="2197990" cy="211214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6341123" y="4924555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&lt;SOS&gt;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964402" y="2118006"/>
            <a:ext cx="2183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Encoder</a:t>
            </a:r>
            <a:endParaRPr lang="en-US" sz="3200" dirty="0"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285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734038" y="555812"/>
            <a:ext cx="6223174" cy="51055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seq2seq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38200" y="3109119"/>
            <a:ext cx="9144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986280" y="3109119"/>
            <a:ext cx="914400" cy="9144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134360" y="3109119"/>
            <a:ext cx="914400" cy="914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282440" y="3109119"/>
            <a:ext cx="914400" cy="91440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/>
          <p:cNvSpPr/>
          <p:nvPr/>
        </p:nvSpPr>
        <p:spPr>
          <a:xfrm flipH="1">
            <a:off x="1173480" y="4023519"/>
            <a:ext cx="243840" cy="808672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/>
          <p:cNvSpPr/>
          <p:nvPr/>
        </p:nvSpPr>
        <p:spPr>
          <a:xfrm flipH="1">
            <a:off x="2321560" y="4023519"/>
            <a:ext cx="243840" cy="808672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 flipH="1">
            <a:off x="3469640" y="4023519"/>
            <a:ext cx="243840" cy="808672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 flipH="1">
            <a:off x="4617720" y="4023519"/>
            <a:ext cx="243840" cy="808672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658620" y="3365262"/>
            <a:ext cx="421640" cy="4021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791460" y="3365262"/>
            <a:ext cx="421640" cy="4021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3953510" y="3365262"/>
            <a:ext cx="421640" cy="4021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964604" y="4937919"/>
            <a:ext cx="66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2182094" y="4937919"/>
            <a:ext cx="522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are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3308277" y="4937919"/>
            <a:ext cx="566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you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4314203" y="4937919"/>
            <a:ext cx="850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&lt;EOS&gt;</a:t>
            </a:r>
            <a:endParaRPr lang="en-US" sz="2000" dirty="0"/>
          </a:p>
        </p:txBody>
      </p:sp>
      <p:sp>
        <p:nvSpPr>
          <p:cNvPr id="28" name="Rounded Rectangle 27"/>
          <p:cNvSpPr/>
          <p:nvPr/>
        </p:nvSpPr>
        <p:spPr>
          <a:xfrm>
            <a:off x="6289040" y="3099118"/>
            <a:ext cx="914400" cy="914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7437120" y="3099118"/>
            <a:ext cx="914400" cy="914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8585200" y="3099118"/>
            <a:ext cx="914400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9733280" y="3099118"/>
            <a:ext cx="914400" cy="91440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 flipH="1">
            <a:off x="6645831" y="2298701"/>
            <a:ext cx="243840" cy="808672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/>
          <p:cNvSpPr/>
          <p:nvPr/>
        </p:nvSpPr>
        <p:spPr>
          <a:xfrm flipH="1">
            <a:off x="7793911" y="2298701"/>
            <a:ext cx="243840" cy="808672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 Arrow 33"/>
          <p:cNvSpPr/>
          <p:nvPr/>
        </p:nvSpPr>
        <p:spPr>
          <a:xfrm flipH="1">
            <a:off x="8941991" y="2298701"/>
            <a:ext cx="243840" cy="808672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 Arrow 34"/>
          <p:cNvSpPr/>
          <p:nvPr/>
        </p:nvSpPr>
        <p:spPr>
          <a:xfrm flipH="1">
            <a:off x="10090071" y="2298701"/>
            <a:ext cx="243840" cy="808672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7109460" y="3355261"/>
            <a:ext cx="421640" cy="4021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8242300" y="3355261"/>
            <a:ext cx="421640" cy="4021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9404350" y="3355261"/>
            <a:ext cx="421640" cy="4021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642167" y="1830377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I</a:t>
            </a:r>
            <a:endParaRPr lang="en-US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7637679" y="1816864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am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8585200" y="1814929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doing</a:t>
            </a:r>
            <a:endParaRPr 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10958672" y="1811634"/>
            <a:ext cx="850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&lt;EOS&gt;</a:t>
            </a:r>
            <a:endParaRPr lang="en-US" sz="2000" dirty="0"/>
          </a:p>
        </p:txBody>
      </p:sp>
      <p:sp>
        <p:nvSpPr>
          <p:cNvPr id="43" name="Rounded Rectangle 42"/>
          <p:cNvSpPr/>
          <p:nvPr/>
        </p:nvSpPr>
        <p:spPr>
          <a:xfrm>
            <a:off x="10927001" y="3109119"/>
            <a:ext cx="914400" cy="9144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>
            <a:off x="10598071" y="3365262"/>
            <a:ext cx="421640" cy="4021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p Arrow 44"/>
          <p:cNvSpPr/>
          <p:nvPr/>
        </p:nvSpPr>
        <p:spPr>
          <a:xfrm flipH="1">
            <a:off x="11262281" y="2319021"/>
            <a:ext cx="243840" cy="808672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848366" y="1788249"/>
            <a:ext cx="727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great</a:t>
            </a:r>
            <a:endParaRPr lang="en-US" sz="2000" dirty="0"/>
          </a:p>
        </p:txBody>
      </p:sp>
      <p:sp>
        <p:nvSpPr>
          <p:cNvPr id="47" name="Right Arrow 46"/>
          <p:cNvSpPr/>
          <p:nvPr/>
        </p:nvSpPr>
        <p:spPr>
          <a:xfrm>
            <a:off x="5201920" y="3353436"/>
            <a:ext cx="1196340" cy="4139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Up Arrow 47"/>
          <p:cNvSpPr/>
          <p:nvPr/>
        </p:nvSpPr>
        <p:spPr>
          <a:xfrm flipH="1">
            <a:off x="6628028" y="4037807"/>
            <a:ext cx="243840" cy="808672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Up Arrow 73"/>
          <p:cNvSpPr/>
          <p:nvPr/>
        </p:nvSpPr>
        <p:spPr>
          <a:xfrm flipH="1">
            <a:off x="7772400" y="4033520"/>
            <a:ext cx="243840" cy="310197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Minus 100"/>
          <p:cNvSpPr/>
          <p:nvPr/>
        </p:nvSpPr>
        <p:spPr>
          <a:xfrm>
            <a:off x="6745040" y="2621280"/>
            <a:ext cx="680304" cy="221695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inus 48"/>
          <p:cNvSpPr/>
          <p:nvPr/>
        </p:nvSpPr>
        <p:spPr>
          <a:xfrm>
            <a:off x="7203441" y="4225912"/>
            <a:ext cx="852240" cy="216231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inus 49"/>
          <p:cNvSpPr/>
          <p:nvPr/>
        </p:nvSpPr>
        <p:spPr>
          <a:xfrm rot="5400000">
            <a:off x="6220742" y="3414853"/>
            <a:ext cx="2197990" cy="211214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Up Arrow 50"/>
          <p:cNvSpPr/>
          <p:nvPr/>
        </p:nvSpPr>
        <p:spPr>
          <a:xfrm flipH="1">
            <a:off x="8913498" y="4033520"/>
            <a:ext cx="243840" cy="310197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inus 51"/>
          <p:cNvSpPr/>
          <p:nvPr/>
        </p:nvSpPr>
        <p:spPr>
          <a:xfrm>
            <a:off x="7886138" y="2621280"/>
            <a:ext cx="680304" cy="221695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inus 52"/>
          <p:cNvSpPr/>
          <p:nvPr/>
        </p:nvSpPr>
        <p:spPr>
          <a:xfrm>
            <a:off x="8344539" y="4225912"/>
            <a:ext cx="852240" cy="216231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inus 54"/>
          <p:cNvSpPr/>
          <p:nvPr/>
        </p:nvSpPr>
        <p:spPr>
          <a:xfrm rot="5400000">
            <a:off x="7361840" y="3414853"/>
            <a:ext cx="2197990" cy="211214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/>
          <p:cNvSpPr/>
          <p:nvPr/>
        </p:nvSpPr>
        <p:spPr>
          <a:xfrm flipH="1">
            <a:off x="10057870" y="4033520"/>
            <a:ext cx="243840" cy="310197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inus 56"/>
          <p:cNvSpPr/>
          <p:nvPr/>
        </p:nvSpPr>
        <p:spPr>
          <a:xfrm>
            <a:off x="9030510" y="2621280"/>
            <a:ext cx="680304" cy="221695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inus 57"/>
          <p:cNvSpPr/>
          <p:nvPr/>
        </p:nvSpPr>
        <p:spPr>
          <a:xfrm>
            <a:off x="9488911" y="4225912"/>
            <a:ext cx="852240" cy="216231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Minus 58"/>
          <p:cNvSpPr/>
          <p:nvPr/>
        </p:nvSpPr>
        <p:spPr>
          <a:xfrm rot="5400000">
            <a:off x="8506212" y="3414853"/>
            <a:ext cx="2197990" cy="211214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/>
          <p:cNvSpPr/>
          <p:nvPr/>
        </p:nvSpPr>
        <p:spPr>
          <a:xfrm flipH="1">
            <a:off x="11207023" y="4033520"/>
            <a:ext cx="243840" cy="310197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Minus 60"/>
          <p:cNvSpPr/>
          <p:nvPr/>
        </p:nvSpPr>
        <p:spPr>
          <a:xfrm>
            <a:off x="10179663" y="2621280"/>
            <a:ext cx="680304" cy="221695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Minus 61"/>
          <p:cNvSpPr/>
          <p:nvPr/>
        </p:nvSpPr>
        <p:spPr>
          <a:xfrm>
            <a:off x="10638064" y="4225912"/>
            <a:ext cx="852240" cy="216231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Minus 62"/>
          <p:cNvSpPr/>
          <p:nvPr/>
        </p:nvSpPr>
        <p:spPr>
          <a:xfrm rot="5400000">
            <a:off x="9655365" y="3414853"/>
            <a:ext cx="2197990" cy="211214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6341123" y="4924555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&lt;SOS&gt;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699360" y="761434"/>
            <a:ext cx="2215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Decoder</a:t>
            </a:r>
            <a:endParaRPr lang="en-US" sz="3200" dirty="0"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04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</a:t>
            </a:r>
            <a:r>
              <a:rPr lang="en-US" dirty="0" smtClean="0">
                <a:solidFill>
                  <a:srgbClr val="00B0F0"/>
                </a:solidFill>
              </a:rPr>
              <a:t>eq2seq: </a:t>
            </a:r>
            <a:r>
              <a:rPr lang="en-US" dirty="0" smtClean="0"/>
              <a:t>Attention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326" y="1792827"/>
            <a:ext cx="651694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Advantage of using attention </a:t>
            </a:r>
          </a:p>
          <a:p>
            <a:pPr lvl="1"/>
            <a:r>
              <a:rPr lang="en-US" sz="3200" dirty="0" smtClean="0"/>
              <a:t> Memory</a:t>
            </a:r>
            <a:endParaRPr lang="en-US" sz="3200" dirty="0"/>
          </a:p>
          <a:p>
            <a:pPr lvl="1"/>
            <a:r>
              <a:rPr lang="en-US" sz="3200" dirty="0" smtClean="0"/>
              <a:t>Accuracy</a:t>
            </a:r>
          </a:p>
          <a:p>
            <a:pPr lvl="1"/>
            <a:endParaRPr lang="en-US" sz="3200" dirty="0"/>
          </a:p>
          <a:p>
            <a:r>
              <a:rPr lang="en-US" altLang="zh-CN" sz="3200" dirty="0"/>
              <a:t>How </a:t>
            </a:r>
            <a:r>
              <a:rPr lang="en-US" sz="3200" dirty="0"/>
              <a:t>attention </a:t>
            </a:r>
            <a:r>
              <a:rPr lang="en-US" sz="3200" dirty="0" smtClean="0"/>
              <a:t>works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1) Attention weights</a:t>
            </a:r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US" dirty="0"/>
              <a:t>feed-forward layer: </a:t>
            </a:r>
          </a:p>
          <a:p>
            <a:pPr marL="0" indent="0">
              <a:buNone/>
            </a:pPr>
            <a:r>
              <a:rPr lang="en-US" b="1" dirty="0"/>
              <a:t>    encoder’s output and </a:t>
            </a:r>
            <a:r>
              <a:rPr lang="en-US" b="1" dirty="0" smtClean="0"/>
              <a:t>decoder’s </a:t>
            </a:r>
            <a:r>
              <a:rPr lang="en-US" b="1" dirty="0"/>
              <a:t>hidden </a:t>
            </a:r>
            <a:r>
              <a:rPr lang="en-US" b="1" dirty="0" smtClean="0"/>
              <a:t>state </a:t>
            </a:r>
            <a:r>
              <a:rPr lang="en-US" dirty="0" smtClean="0"/>
              <a:t>as inputs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2) Multiplied by encoder output vectors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412480" y="3840480"/>
            <a:ext cx="130489" cy="1280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095232" y="3846576"/>
            <a:ext cx="130489" cy="1280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790177" y="3828288"/>
            <a:ext cx="583404" cy="1402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https://talbaumel.github.io/attention/img/att.jpg"/>
          <p:cNvPicPr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124" y="1483042"/>
            <a:ext cx="6033276" cy="3505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199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Our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smtClean="0"/>
              <a:t>We are using a package called </a:t>
            </a:r>
            <a:r>
              <a:rPr lang="en-US" b="1" dirty="0" err="1" smtClean="0">
                <a:solidFill>
                  <a:srgbClr val="FFC000"/>
                </a:solidFill>
              </a:rPr>
              <a:t>PyTorch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r>
              <a:rPr lang="en-US" dirty="0" smtClean="0"/>
              <a:t>for our model</a:t>
            </a:r>
          </a:p>
          <a:p>
            <a:pPr lvl="1"/>
            <a:r>
              <a:rPr lang="en-US" dirty="0" smtClean="0"/>
              <a:t>The model was adapted from an official </a:t>
            </a:r>
            <a:r>
              <a:rPr lang="en-US" dirty="0" err="1" smtClean="0"/>
              <a:t>PyTorch</a:t>
            </a:r>
            <a:r>
              <a:rPr lang="en-US" dirty="0" smtClean="0"/>
              <a:t> tutorial for machine translation, which can be found at </a:t>
            </a:r>
            <a:r>
              <a:rPr lang="en-US" dirty="0" err="1" smtClean="0"/>
              <a:t>pytorch.org</a:t>
            </a:r>
            <a:r>
              <a:rPr lang="en-US" dirty="0" smtClean="0"/>
              <a:t>/tutorials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Our model uses the </a:t>
            </a:r>
            <a:r>
              <a:rPr lang="en-US" b="1" dirty="0" smtClean="0">
                <a:solidFill>
                  <a:srgbClr val="FFC000"/>
                </a:solidFill>
              </a:rPr>
              <a:t>Cornell Movie Dialog Corpus </a:t>
            </a:r>
            <a:r>
              <a:rPr lang="en-US" dirty="0" smtClean="0"/>
              <a:t>as training data</a:t>
            </a:r>
          </a:p>
          <a:p>
            <a:pPr lvl="1"/>
            <a:r>
              <a:rPr lang="en-US" dirty="0"/>
              <a:t>220,579 conversational exchanges between 10,292 pairs of movie </a:t>
            </a:r>
            <a:r>
              <a:rPr lang="en-US" dirty="0" smtClean="0"/>
              <a:t>characters</a:t>
            </a:r>
          </a:p>
          <a:p>
            <a:pPr lvl="1"/>
            <a:r>
              <a:rPr lang="en-US" dirty="0" smtClean="0"/>
              <a:t>involves </a:t>
            </a:r>
            <a:r>
              <a:rPr lang="en-US" dirty="0"/>
              <a:t>9,035 characters from 617 </a:t>
            </a:r>
            <a:r>
              <a:rPr lang="en-US" dirty="0" smtClean="0"/>
              <a:t>movies</a:t>
            </a:r>
            <a:endParaRPr lang="en-US" dirty="0"/>
          </a:p>
          <a:p>
            <a:pPr lvl="1"/>
            <a:r>
              <a:rPr lang="en-US" dirty="0" smtClean="0"/>
              <a:t>in </a:t>
            </a:r>
            <a:r>
              <a:rPr lang="en-US" dirty="0"/>
              <a:t>total 304,713 </a:t>
            </a:r>
            <a:r>
              <a:rPr lang="en-US" dirty="0" smtClean="0"/>
              <a:t>utterances</a:t>
            </a:r>
          </a:p>
          <a:p>
            <a:pPr lvl="1"/>
            <a:endParaRPr lang="en-US" dirty="0"/>
          </a:p>
          <a:p>
            <a:r>
              <a:rPr lang="en-US" dirty="0" smtClean="0"/>
              <a:t>We use a 2-4 layer GRU for both our encoder and decoder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2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Preprocessing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data is preprocessed into a usable form by: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Removing punctuation and infrequently used words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Eliminating overly long sentences and padding the rest to equal length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Mapping each word to an index using dictionaries</a:t>
            </a:r>
          </a:p>
          <a:p>
            <a:pPr lvl="1">
              <a:spcBef>
                <a:spcPts val="1000"/>
              </a:spcBef>
            </a:pPr>
            <a:endParaRPr lang="en-US" dirty="0" smtClean="0"/>
          </a:p>
          <a:p>
            <a:r>
              <a:rPr lang="en-US" dirty="0" smtClean="0"/>
              <a:t>The data is then organized into pairs of (message, response)</a:t>
            </a:r>
          </a:p>
          <a:p>
            <a:r>
              <a:rPr lang="en-US" dirty="0" smtClean="0"/>
              <a:t>Batches are assembled from randomly selected pairs and converted to </a:t>
            </a:r>
            <a:r>
              <a:rPr lang="en-US" dirty="0" err="1" smtClean="0"/>
              <a:t>PyTorch</a:t>
            </a:r>
            <a:r>
              <a:rPr lang="en-US" dirty="0" smtClean="0"/>
              <a:t> tensors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53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Architecture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6364"/>
            <a:ext cx="10515600" cy="4351338"/>
          </a:xfrm>
        </p:spPr>
        <p:txBody>
          <a:bodyPr/>
          <a:lstStyle/>
          <a:p>
            <a:r>
              <a:rPr lang="en-US" dirty="0" smtClean="0"/>
              <a:t>First, the data is passed through an embedding layer</a:t>
            </a:r>
            <a:endParaRPr lang="en-US" dirty="0"/>
          </a:p>
          <a:p>
            <a:pPr lvl="1"/>
            <a:r>
              <a:rPr lang="en-US" dirty="0" smtClean="0"/>
              <a:t>The embedding layer converts the data from sequences of sparse n-dimensional vectors to dense d-dimensional vectors</a:t>
            </a:r>
          </a:p>
          <a:p>
            <a:pPr lvl="1"/>
            <a:r>
              <a:rPr lang="en-US" dirty="0" smtClean="0"/>
              <a:t>It is trained end-to-end with the rest of the model</a:t>
            </a:r>
          </a:p>
          <a:p>
            <a:r>
              <a:rPr lang="en-US" dirty="0" smtClean="0"/>
              <a:t>The data is then passed to the encoder, and goes through a multilayer GRU</a:t>
            </a:r>
          </a:p>
          <a:p>
            <a:r>
              <a:rPr lang="en-US" dirty="0" smtClean="0"/>
              <a:t>The hidden state and outputs are passed to the decoder, which is then supplied the &lt;SOS&gt; token</a:t>
            </a:r>
          </a:p>
          <a:p>
            <a:r>
              <a:rPr lang="en-US" dirty="0" smtClean="0"/>
              <a:t>The decoder generates words sequentially from the input and encoder state, informed by the attention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6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Results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6718"/>
            <a:ext cx="10515600" cy="4351338"/>
          </a:xfrm>
        </p:spPr>
        <p:txBody>
          <a:bodyPr/>
          <a:lstStyle/>
          <a:p>
            <a:r>
              <a:rPr lang="en-US" dirty="0" smtClean="0"/>
              <a:t>Our current models are trained on the MFCF GPU server for around a day</a:t>
            </a:r>
          </a:p>
          <a:p>
            <a:r>
              <a:rPr lang="en-US" dirty="0" smtClean="0"/>
              <a:t>They produce some meaningful outputs, but often fixate on certain words and repeat them over and over</a:t>
            </a:r>
          </a:p>
          <a:p>
            <a:r>
              <a:rPr lang="en-US" dirty="0" smtClean="0"/>
              <a:t>We are still working on improving and debugging the models to get better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215577"/>
              </p:ext>
            </p:extLst>
          </p:nvPr>
        </p:nvGraphicFramePr>
        <p:xfrm>
          <a:off x="2032000" y="4350808"/>
          <a:ext cx="8128000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Example 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Model’s Output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94212" y="5801608"/>
            <a:ext cx="5639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For a model without attention or batches, trained  for ~5 </a:t>
            </a:r>
            <a:r>
              <a:rPr lang="en-US" sz="1600" dirty="0" err="1" smtClean="0"/>
              <a:t>epoches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753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/>
          <p:cNvSpPr/>
          <p:nvPr/>
        </p:nvSpPr>
        <p:spPr>
          <a:xfrm>
            <a:off x="3162260" y="193379"/>
            <a:ext cx="1034320" cy="1036126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162260" y="3380319"/>
            <a:ext cx="1013182" cy="96482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10050" y="4978706"/>
            <a:ext cx="1108440" cy="97011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162260" y="1758399"/>
            <a:ext cx="1004020" cy="109302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3621" y="90722"/>
            <a:ext cx="3522660" cy="1268838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Introduction</a:t>
            </a:r>
            <a:endParaRPr lang="en-US" sz="3200" dirty="0"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1598" y="1560432"/>
            <a:ext cx="7988438" cy="1781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defRPr>
            </a:lvl1pPr>
          </a:lstStyle>
          <a:p>
            <a:r>
              <a:rPr lang="en-US" sz="3200" dirty="0" smtClean="0"/>
              <a:t>Theory</a:t>
            </a:r>
          </a:p>
          <a:p>
            <a:pPr>
              <a:spcAft>
                <a:spcPts val="1200"/>
              </a:spcAft>
            </a:pPr>
            <a:r>
              <a:rPr lang="en-US" sz="3200" dirty="0"/>
              <a:t>	</a:t>
            </a:r>
            <a:r>
              <a:rPr lang="en-US" sz="2400" dirty="0" smtClean="0">
                <a:solidFill>
                  <a:srgbClr val="00B0F0"/>
                </a:solidFill>
              </a:rPr>
              <a:t>Recurrent Neutral Networks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rgbClr val="00B0F0"/>
                </a:solidFill>
              </a:rPr>
              <a:t>	</a:t>
            </a:r>
            <a:r>
              <a:rPr lang="en-US" sz="2400" dirty="0" smtClean="0">
                <a:solidFill>
                  <a:srgbClr val="00B0F0"/>
                </a:solidFill>
              </a:rPr>
              <a:t>seq2seq Model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811598" y="3487203"/>
            <a:ext cx="4106980" cy="126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defRPr>
            </a:lvl1pPr>
          </a:lstStyle>
          <a:p>
            <a:r>
              <a:rPr lang="en-US" sz="3200" dirty="0" smtClean="0"/>
              <a:t>Implementation</a:t>
            </a:r>
          </a:p>
          <a:p>
            <a:r>
              <a:rPr lang="en-US" sz="3200" dirty="0"/>
              <a:t>	</a:t>
            </a:r>
            <a:r>
              <a:rPr lang="en-US" sz="2400" dirty="0">
                <a:solidFill>
                  <a:srgbClr val="92D050"/>
                </a:solidFill>
              </a:rPr>
              <a:t>R</a:t>
            </a:r>
            <a:r>
              <a:rPr lang="en-US" sz="2400" dirty="0" smtClean="0">
                <a:solidFill>
                  <a:srgbClr val="92D050"/>
                </a:solidFill>
              </a:rPr>
              <a:t>esults &amp; Demo 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4811598" y="4829342"/>
            <a:ext cx="3014102" cy="126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defRPr>
            </a:lvl1pPr>
          </a:lstStyle>
          <a:p>
            <a:r>
              <a:rPr lang="en-US" sz="3200" dirty="0" smtClean="0"/>
              <a:t>Conclusion</a:t>
            </a:r>
            <a:endParaRPr lang="en-US" sz="32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alphaModFix/>
            <a:grayscl/>
          </a:blip>
          <a:srcRect l="71980" t="4812" r="152" b="80762"/>
          <a:stretch/>
        </p:blipFill>
        <p:spPr>
          <a:xfrm rot="5400000">
            <a:off x="-7393024" y="5129798"/>
            <a:ext cx="18460569" cy="665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8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583" y="233736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>
                <a:solidFill>
                  <a:srgbClr val="92D050"/>
                </a:solidFill>
              </a:rPr>
              <a:t>Demo</a:t>
            </a:r>
            <a:endParaRPr lang="en-US" sz="7200" dirty="0">
              <a:solidFill>
                <a:srgbClr val="92D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 amt="11000"/>
          </a:blip>
          <a:srcRect l="71980" t="4812" r="152" b="80762"/>
          <a:stretch/>
        </p:blipFill>
        <p:spPr>
          <a:xfrm rot="16200000">
            <a:off x="1066918" y="3528963"/>
            <a:ext cx="18460569" cy="66580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 amt="11000"/>
          </a:blip>
          <a:srcRect l="71980" t="4812" r="152" b="80762"/>
          <a:stretch/>
        </p:blipFill>
        <p:spPr>
          <a:xfrm rot="5400000">
            <a:off x="-7341081" y="5140047"/>
            <a:ext cx="18460569" cy="665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3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2"/>
                </a:solidFill>
              </a:rPr>
              <a:t>Future </a:t>
            </a:r>
            <a:r>
              <a:rPr lang="en-US" altLang="zh-CN" dirty="0" smtClean="0">
                <a:solidFill>
                  <a:schemeClr val="accent2"/>
                </a:solidFill>
              </a:rPr>
              <a:t>Work &amp; Considerations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hlinkClick r:id="" action="ppaction://hlinkshowjump?jump=nextslide"/>
              </a:rPr>
              <a:t>seq2seq: Beam </a:t>
            </a:r>
            <a:r>
              <a:rPr lang="en-US" sz="3200" dirty="0" smtClean="0">
                <a:hlinkClick r:id="" action="ppaction://hlinkshowjump?jump=nextslide"/>
              </a:rPr>
              <a:t>Search</a:t>
            </a:r>
            <a:endParaRPr lang="en-US" sz="3200" dirty="0" smtClean="0"/>
          </a:p>
          <a:p>
            <a:endParaRPr lang="en-US" dirty="0"/>
          </a:p>
          <a:p>
            <a:r>
              <a:rPr lang="en-US" sz="3200" dirty="0" smtClean="0"/>
              <a:t>Evaluation </a:t>
            </a:r>
          </a:p>
          <a:p>
            <a:pPr lvl="1"/>
            <a:r>
              <a:rPr lang="en-US" sz="2800" dirty="0" smtClean="0"/>
              <a:t>Human-based study</a:t>
            </a:r>
            <a:endParaRPr lang="en-US" sz="2800" b="1" dirty="0"/>
          </a:p>
          <a:p>
            <a:pPr lvl="1"/>
            <a:r>
              <a:rPr lang="en-US" sz="2800" dirty="0" smtClean="0"/>
              <a:t>Multiple </a:t>
            </a:r>
            <a:r>
              <a:rPr lang="en-US" sz="2800" dirty="0"/>
              <a:t>high-quality reference </a:t>
            </a:r>
            <a:r>
              <a:rPr lang="en-US" sz="2800" dirty="0" smtClean="0"/>
              <a:t>texts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3200" dirty="0" smtClean="0"/>
              <a:t>Different Corpus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6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Future Work: </a:t>
            </a:r>
            <a:r>
              <a:rPr lang="en-US" dirty="0" smtClean="0"/>
              <a:t>Beam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CN" sz="3200" dirty="0" smtClean="0"/>
              <a:t>Problem:</a:t>
            </a:r>
          </a:p>
          <a:p>
            <a:pPr lvl="1"/>
            <a:r>
              <a:rPr lang="en-US" sz="2800" dirty="0" smtClean="0"/>
              <a:t>word </a:t>
            </a:r>
            <a:r>
              <a:rPr lang="en-US" sz="2800" dirty="0"/>
              <a:t>with highest score at time t </a:t>
            </a:r>
            <a:r>
              <a:rPr lang="en-US" sz="2800" dirty="0" smtClean="0"/>
              <a:t>not necessarily giving </a:t>
            </a:r>
            <a:r>
              <a:rPr lang="en-US" sz="2800" dirty="0"/>
              <a:t>you the sentence with highest probability </a:t>
            </a:r>
            <a:endParaRPr lang="en-US" sz="2800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sz="3200" dirty="0" smtClean="0"/>
              <a:t>Beam Search: </a:t>
            </a:r>
          </a:p>
          <a:p>
            <a:pPr lvl="1"/>
            <a:r>
              <a:rPr lang="en-US" sz="2800" dirty="0" smtClean="0"/>
              <a:t> width of m</a:t>
            </a:r>
          </a:p>
          <a:p>
            <a:pPr lvl="1"/>
            <a:r>
              <a:rPr lang="en-US" sz="2800" dirty="0" smtClean="0"/>
              <a:t> At each time step, taking </a:t>
            </a:r>
            <a:r>
              <a:rPr lang="en-US" sz="2800" dirty="0"/>
              <a:t>the </a:t>
            </a:r>
            <a:r>
              <a:rPr lang="en-US" sz="2800" dirty="0" smtClean="0"/>
              <a:t>top </a:t>
            </a:r>
            <a:r>
              <a:rPr lang="en-US" sz="2800" dirty="0"/>
              <a:t>m </a:t>
            </a:r>
            <a:r>
              <a:rPr lang="en-US" sz="2800" dirty="0" smtClean="0"/>
              <a:t>pr</a:t>
            </a:r>
            <a:r>
              <a:rPr lang="en-US" altLang="zh-CN" sz="2800" dirty="0" smtClean="0"/>
              <a:t>o</a:t>
            </a:r>
            <a:r>
              <a:rPr lang="en-US" sz="2800" dirty="0" smtClean="0"/>
              <a:t>posal, </a:t>
            </a:r>
            <a:r>
              <a:rPr lang="en-US" sz="2800" dirty="0"/>
              <a:t>decoding with each one of them </a:t>
            </a:r>
            <a:endParaRPr lang="en-US" sz="28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1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 amt="11000"/>
          </a:blip>
          <a:srcRect l="71980" t="4812" r="152" b="80762"/>
          <a:stretch/>
        </p:blipFill>
        <p:spPr>
          <a:xfrm rot="16200000">
            <a:off x="1084846" y="3794653"/>
            <a:ext cx="18460569" cy="66580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983" y="2615009"/>
            <a:ext cx="8231392" cy="1398376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Questions?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79983" y="2384122"/>
            <a:ext cx="4389120" cy="51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ndale Mono" charset="0"/>
                <a:ea typeface="Andale Mono" charset="0"/>
                <a:cs typeface="Andale Mono" charset="0"/>
              </a:rPr>
              <a:t>&gt; goodbye world!</a:t>
            </a:r>
            <a:endParaRPr lang="en-US" sz="3200" dirty="0">
              <a:solidFill>
                <a:srgbClr val="00B0F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57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 </a:t>
            </a:r>
            <a:br>
              <a:rPr lang="en-US" dirty="0" smtClean="0"/>
            </a:br>
            <a:r>
              <a:rPr lang="en-US" dirty="0" smtClean="0">
                <a:solidFill>
                  <a:srgbClr val="FF40FF"/>
                </a:solidFill>
              </a:rPr>
              <a:t>Conversational Entities</a:t>
            </a:r>
            <a:endParaRPr lang="en-US" dirty="0">
              <a:solidFill>
                <a:srgbClr val="FF4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1866"/>
            <a:ext cx="10515600" cy="4302063"/>
          </a:xfrm>
        </p:spPr>
        <p:txBody>
          <a:bodyPr>
            <a:normAutofit lnSpcReduction="10000"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Conversational Entity </a:t>
            </a:r>
            <a:r>
              <a:rPr lang="en-US" dirty="0" smtClean="0"/>
              <a:t>= </a:t>
            </a:r>
            <a:r>
              <a:rPr lang="en-US" dirty="0" smtClean="0">
                <a:solidFill>
                  <a:srgbClr val="FF0000"/>
                </a:solidFill>
              </a:rPr>
              <a:t>Dialog System </a:t>
            </a:r>
            <a:r>
              <a:rPr lang="en-US" dirty="0" smtClean="0"/>
              <a:t>= </a:t>
            </a:r>
            <a:r>
              <a:rPr lang="en-US" dirty="0" err="1" smtClean="0">
                <a:solidFill>
                  <a:srgbClr val="FF0000"/>
                </a:solidFill>
              </a:rPr>
              <a:t>Chatbot</a:t>
            </a:r>
            <a:endParaRPr lang="en-US" dirty="0" smtClean="0">
              <a:solidFill>
                <a:srgbClr val="002060"/>
              </a:solidFill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Textual </a:t>
            </a:r>
            <a:r>
              <a:rPr lang="en-US" dirty="0" smtClean="0"/>
              <a:t>Conversational Entity = </a:t>
            </a:r>
            <a:r>
              <a:rPr lang="en-US" dirty="0" err="1" smtClean="0"/>
              <a:t>Chatbot</a:t>
            </a:r>
            <a:r>
              <a:rPr lang="en-US" dirty="0" smtClean="0"/>
              <a:t> which receives text and   	responds with text.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Contrast with </a:t>
            </a:r>
            <a:r>
              <a:rPr lang="en-US" dirty="0" smtClean="0">
                <a:solidFill>
                  <a:srgbClr val="FF0000"/>
                </a:solidFill>
              </a:rPr>
              <a:t>auditory </a:t>
            </a:r>
            <a:r>
              <a:rPr lang="en-US" dirty="0" smtClean="0"/>
              <a:t>entity, which can receive voice messages and respond in kind.</a:t>
            </a:r>
          </a:p>
          <a:p>
            <a:pPr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Why </a:t>
            </a:r>
            <a:r>
              <a:rPr lang="en-US" dirty="0" err="1" smtClean="0"/>
              <a:t>chatbots</a:t>
            </a:r>
            <a:r>
              <a:rPr lang="en-US" dirty="0" smtClean="0"/>
              <a:t> and why now?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Lots of industry interest in constructing </a:t>
            </a:r>
            <a:r>
              <a:rPr lang="en-US" dirty="0" err="1" smtClean="0"/>
              <a:t>chatbots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Next-gen interfacing with consumer devices (e.g.: practical virtual assistants)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Automate and reduce friction in daily transactions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Continued alienation of people from each other under late capitalism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>
              <a:solidFill>
                <a:srgbClr val="002060"/>
              </a:solidFill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40FF"/>
                </a:solidFill>
              </a:rPr>
              <a:t>Background</a:t>
            </a:r>
            <a:endParaRPr lang="en-US" dirty="0">
              <a:solidFill>
                <a:srgbClr val="FF4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973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 Two flavors of </a:t>
            </a:r>
            <a:r>
              <a:rPr lang="en-US" dirty="0" err="1" smtClean="0"/>
              <a:t>chatbot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Retrieval-based agent</a:t>
            </a:r>
            <a:r>
              <a:rPr lang="en-US" dirty="0" smtClean="0"/>
              <a:t>: </a:t>
            </a:r>
            <a:r>
              <a:rPr lang="en-US" dirty="0"/>
              <a:t>G</a:t>
            </a:r>
            <a:r>
              <a:rPr lang="en-US" dirty="0" smtClean="0"/>
              <a:t>iven </a:t>
            </a:r>
            <a:r>
              <a:rPr lang="en-US" dirty="0"/>
              <a:t>input, output response from a fixed, </a:t>
            </a:r>
            <a:r>
              <a:rPr lang="en-US" u="sng" dirty="0"/>
              <a:t>pre</a:t>
            </a:r>
            <a:r>
              <a:rPr lang="en-US" dirty="0"/>
              <a:t>-defined set of </a:t>
            </a:r>
            <a:r>
              <a:rPr lang="en-US" dirty="0" smtClean="0"/>
              <a:t>responses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Generative agent</a:t>
            </a:r>
            <a:r>
              <a:rPr lang="en-US" dirty="0" smtClean="0"/>
              <a:t>: Given input, generate response from scratch; “smart” </a:t>
            </a:r>
            <a:r>
              <a:rPr lang="en-US" dirty="0" err="1" smtClean="0"/>
              <a:t>chatbot</a:t>
            </a:r>
            <a:endParaRPr lang="en-US" dirty="0" smtClean="0"/>
          </a:p>
          <a:p>
            <a:pPr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Core problem to tackle: Natural Language Processing (NLP)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Automatically process, “understand” and generate language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NLP has a long history (starting with Turing) but modern NLP usually means </a:t>
            </a:r>
            <a:r>
              <a:rPr lang="en-US" i="1" dirty="0" smtClean="0"/>
              <a:t>statistical </a:t>
            </a:r>
            <a:r>
              <a:rPr lang="en-US" dirty="0" smtClean="0"/>
              <a:t>or </a:t>
            </a:r>
            <a:r>
              <a:rPr lang="en-US" i="1" dirty="0" smtClean="0"/>
              <a:t>distributional </a:t>
            </a:r>
            <a:r>
              <a:rPr lang="en-US" dirty="0" smtClean="0"/>
              <a:t>NLP</a:t>
            </a:r>
          </a:p>
          <a:p>
            <a:pPr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Current trend: Use deep (recurrent) neural networks to construct a generative entity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40FF"/>
                </a:solidFill>
              </a:rPr>
              <a:t>Pros of (R)NNs</a:t>
            </a:r>
            <a:endParaRPr lang="en-US" dirty="0">
              <a:solidFill>
                <a:srgbClr val="FF4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6191"/>
            <a:ext cx="10515600" cy="4351338"/>
          </a:xfrm>
        </p:spPr>
        <p:txBody>
          <a:bodyPr>
            <a:norm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End-to-end </a:t>
            </a:r>
            <a:r>
              <a:rPr lang="en-US" dirty="0" smtClean="0"/>
              <a:t>model: after some standard data cleaning and formatting, train and tune a single (large) model</a:t>
            </a:r>
          </a:p>
          <a:p>
            <a:pPr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Little to no </a:t>
            </a:r>
            <a:r>
              <a:rPr lang="en-US" dirty="0" smtClean="0">
                <a:solidFill>
                  <a:srgbClr val="FF0000"/>
                </a:solidFill>
              </a:rPr>
              <a:t>feature engineering</a:t>
            </a:r>
          </a:p>
          <a:p>
            <a:pPr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Contrast with previous statistical NLP approaches which involve long and  complicated pipelines</a:t>
            </a:r>
          </a:p>
          <a:p>
            <a:pPr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Minimal </a:t>
            </a:r>
            <a:r>
              <a:rPr lang="en-US" dirty="0" smtClean="0">
                <a:solidFill>
                  <a:srgbClr val="FF0000"/>
                </a:solidFill>
              </a:rPr>
              <a:t>domain knowledge</a:t>
            </a:r>
          </a:p>
          <a:p>
            <a:pPr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Transferable</a:t>
            </a:r>
            <a:r>
              <a:rPr lang="en-US" dirty="0" smtClean="0"/>
              <a:t> models and learning: model for translation can also be used for conversational agent or other tasks and vice-versa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65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40FF"/>
                </a:solidFill>
              </a:rPr>
              <a:t>Cons of (R)NNs</a:t>
            </a:r>
            <a:endParaRPr lang="en-US" dirty="0">
              <a:solidFill>
                <a:srgbClr val="FF4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4294"/>
            <a:ext cx="10515600" cy="4351338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 </a:t>
            </a:r>
            <a:r>
              <a:rPr lang="en-US" sz="3200" dirty="0" smtClean="0"/>
              <a:t>Long training time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/>
              <a:t> </a:t>
            </a:r>
            <a:r>
              <a:rPr lang="en-US" sz="3200" dirty="0" smtClean="0"/>
              <a:t>Difficult to explore </a:t>
            </a:r>
            <a:r>
              <a:rPr lang="en-US" sz="3200" dirty="0" err="1" smtClean="0"/>
              <a:t>hyperparameter</a:t>
            </a:r>
            <a:r>
              <a:rPr lang="en-US" sz="3200" dirty="0" smtClean="0"/>
              <a:t> combinations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/>
              <a:t> </a:t>
            </a:r>
            <a:r>
              <a:rPr lang="en-US" sz="3200" dirty="0" smtClean="0"/>
              <a:t>Paucity of mathematical foundations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/>
              <a:t> </a:t>
            </a:r>
            <a:r>
              <a:rPr lang="en-US" sz="3200" dirty="0" smtClean="0"/>
              <a:t>Lack of principled approaches for choosing model architecture and parameters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/>
              <a:t> </a:t>
            </a:r>
            <a:r>
              <a:rPr lang="en-US" sz="3200" dirty="0" smtClean="0"/>
              <a:t>Black-box model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/>
              <a:t> </a:t>
            </a:r>
            <a:r>
              <a:rPr lang="en-US" sz="3200" dirty="0" smtClean="0"/>
              <a:t>Difficult to debug if things go wrong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58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Recurrent Neural Networks (RNNs)</a:t>
            </a:r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 smtClean="0"/>
                  <a:t>Takes sequential/ temporal data as input</a:t>
                </a:r>
              </a:p>
              <a:p>
                <a:r>
                  <a:rPr lang="en-US" sz="3200" dirty="0" smtClean="0"/>
                  <a:t>Have a hidden state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sz="3200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CA" sz="3200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3200" dirty="0" smtClean="0"/>
              </a:p>
              <a:p>
                <a:r>
                  <a:rPr lang="en-US" sz="3200" dirty="0" smtClean="0"/>
                  <a:t>It can learn sequential/ temporal feature relations</a:t>
                </a:r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RNNs have been very successful in speech recognition and machine translation tasks</a:t>
                </a: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782" y="1224523"/>
            <a:ext cx="1904035" cy="29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Recurrent Neural Networks (RNNs)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20626" y="3385265"/>
                <a:ext cx="4932119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CA" sz="32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CA" sz="3200" i="1">
                          <a:latin typeface="Cambria Math" charset="0"/>
                        </a:rPr>
                        <m:t>=</m:t>
                      </m:r>
                      <m:r>
                        <a:rPr lang="en-CA" sz="32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mr-IN" sz="3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CA" sz="3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CA" sz="3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CA" sz="3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3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CA" sz="3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CA" sz="3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CA" sz="3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hh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CA" sz="3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CA" sz="3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CA" sz="3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626" y="3385265"/>
                <a:ext cx="4932119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Up Arrow 12"/>
          <p:cNvSpPr/>
          <p:nvPr/>
        </p:nvSpPr>
        <p:spPr>
          <a:xfrm flipH="1">
            <a:off x="4678666" y="4484705"/>
            <a:ext cx="486657" cy="808672"/>
          </a:xfrm>
          <a:prstGeom prst="upArrow">
            <a:avLst/>
          </a:prstGeom>
          <a:solidFill>
            <a:schemeClr val="accent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13199" y="1524853"/>
                <a:ext cx="2589107" cy="900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CA" sz="32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CA" sz="32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h𝑦</m:t>
                          </m:r>
                        </m:sub>
                      </m:sSub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199" y="1524853"/>
                <a:ext cx="2589107" cy="9006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234475" y="2352858"/>
                <a:ext cx="2606974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sz="3200" dirty="0" smtClean="0">
                    <a:solidFill>
                      <a:srgbClr val="FF0000"/>
                    </a:solidFill>
                  </a:rPr>
                  <a:t>Old hidden state</a:t>
                </a:r>
              </a:p>
              <a:p>
                <a:pPr lvl="0" algn="ctr"/>
                <a:r>
                  <a:rPr lang="en-US" sz="320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sz="32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CA" sz="32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CA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75" y="2352858"/>
                <a:ext cx="2606974" cy="1846659"/>
              </a:xfrm>
              <a:prstGeom prst="rect">
                <a:avLst/>
              </a:prstGeom>
              <a:blipFill rotWithShape="0">
                <a:blip r:embed="rId4"/>
                <a:stretch>
                  <a:fillRect l="-6089" t="-4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736757" y="5309569"/>
                <a:ext cx="153946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en-US" sz="3200" smtClean="0">
                    <a:solidFill>
                      <a:srgbClr val="FF0000"/>
                    </a:solidFill>
                  </a:rPr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 sz="32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757" y="5309569"/>
                <a:ext cx="1539460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10277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920424" y="4861687"/>
                <a:ext cx="34333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charset="0"/>
                      </a:rPr>
                      <m:t>𝑓</m:t>
                    </m:r>
                    <m:r>
                      <a:rPr lang="en-CA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is a nonlinear function. </a:t>
                </a:r>
              </a:p>
              <a:p>
                <a:r>
                  <a:rPr lang="en-US" sz="2400" dirty="0" smtClean="0"/>
                  <a:t>Typically it is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charset="0"/>
                      </a:rPr>
                      <m:t>𝑡𝑎𝑛h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424" y="4861687"/>
                <a:ext cx="3433376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2660" t="-58088" r="-1773" b="-28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>
          <a:xfrm>
            <a:off x="4023358" y="2882880"/>
            <a:ext cx="1736307" cy="1585633"/>
          </a:xfrm>
          <a:prstGeom prst="round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/>
          <p:cNvSpPr/>
          <p:nvPr/>
        </p:nvSpPr>
        <p:spPr>
          <a:xfrm flipH="1">
            <a:off x="4648182" y="2074208"/>
            <a:ext cx="486657" cy="808672"/>
          </a:xfrm>
          <a:prstGeom prst="upArrow">
            <a:avLst/>
          </a:prstGeom>
          <a:solidFill>
            <a:schemeClr val="accent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 rot="5400000" flipH="1">
            <a:off x="3345213" y="3330535"/>
            <a:ext cx="486657" cy="808672"/>
          </a:xfrm>
          <a:prstGeom prst="upArrow">
            <a:avLst/>
          </a:prstGeom>
          <a:solidFill>
            <a:schemeClr val="accent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1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Recurrent Neural Networks (RNNs)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A874B-28AD-CC40-8F76-86F194130471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20626" y="3385265"/>
                <a:ext cx="4932119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CA" sz="32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CA" sz="3200" i="1">
                          <a:latin typeface="Cambria Math" charset="0"/>
                        </a:rPr>
                        <m:t>=</m:t>
                      </m:r>
                      <m:r>
                        <a:rPr lang="en-CA" sz="32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mr-IN" sz="3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CA" sz="32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CA" sz="32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𝑥h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CA" sz="3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3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CA" sz="3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CA" sz="32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CA" sz="32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hh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CA" sz="3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CA" sz="3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CA" sz="3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626" y="3385265"/>
                <a:ext cx="4932119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Up Arrow 12"/>
          <p:cNvSpPr/>
          <p:nvPr/>
        </p:nvSpPr>
        <p:spPr>
          <a:xfrm flipH="1">
            <a:off x="4678666" y="4484705"/>
            <a:ext cx="486657" cy="808672"/>
          </a:xfrm>
          <a:prstGeom prst="upArrow">
            <a:avLst/>
          </a:prstGeom>
          <a:solidFill>
            <a:schemeClr val="accent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13199" y="1524853"/>
                <a:ext cx="2589107" cy="900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CA" sz="32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CA" sz="32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h𝑦</m:t>
                          </m:r>
                        </m:sub>
                      </m:sSub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199" y="1524853"/>
                <a:ext cx="2589107" cy="9006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868369" y="3303985"/>
                <a:ext cx="1305678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CA" sz="3200" i="1">
                              <a:latin typeface="Cambria Math" charset="0"/>
                            </a:rPr>
                            <m:t>𝑡</m:t>
                          </m:r>
                          <m:r>
                            <a:rPr lang="en-CA" sz="32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369" y="3303985"/>
                <a:ext cx="1305678" cy="861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651687" y="5309570"/>
                <a:ext cx="64819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687" y="5309570"/>
                <a:ext cx="648190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920424" y="4861687"/>
                <a:ext cx="34333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charset="0"/>
                      </a:rPr>
                      <m:t>𝑓</m:t>
                    </m:r>
                    <m:r>
                      <a:rPr lang="en-CA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is a nonlinear function. </a:t>
                </a:r>
              </a:p>
              <a:p>
                <a:r>
                  <a:rPr lang="en-US" sz="2400" dirty="0" smtClean="0"/>
                  <a:t>Typically it is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charset="0"/>
                      </a:rPr>
                      <m:t>𝑡𝑎𝑛h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424" y="4861687"/>
                <a:ext cx="3433376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2660" t="-58088" r="-1773" b="-28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>
          <a:xfrm>
            <a:off x="4023358" y="2882880"/>
            <a:ext cx="1736307" cy="1585633"/>
          </a:xfrm>
          <a:prstGeom prst="round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/>
          <p:cNvSpPr/>
          <p:nvPr/>
        </p:nvSpPr>
        <p:spPr>
          <a:xfrm flipH="1">
            <a:off x="4648182" y="2074208"/>
            <a:ext cx="486657" cy="808672"/>
          </a:xfrm>
          <a:prstGeom prst="upArrow">
            <a:avLst/>
          </a:prstGeom>
          <a:solidFill>
            <a:schemeClr val="accent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 rot="5400000" flipH="1">
            <a:off x="3345213" y="3330535"/>
            <a:ext cx="486657" cy="808672"/>
          </a:xfrm>
          <a:prstGeom prst="upArrow">
            <a:avLst/>
          </a:prstGeom>
          <a:solidFill>
            <a:schemeClr val="accent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81830" y="2061966"/>
            <a:ext cx="1538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Weights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920424" y="2646741"/>
            <a:ext cx="129882" cy="6572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767482" y="2646741"/>
            <a:ext cx="286871" cy="6572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6096001" y="2354353"/>
            <a:ext cx="1585829" cy="1524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04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1855</TotalTime>
  <Words>1159</Words>
  <Application>Microsoft Macintosh PowerPoint</Application>
  <PresentationFormat>Widescreen</PresentationFormat>
  <Paragraphs>206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.AppleSystemUIFont</vt:lpstr>
      <vt:lpstr>Abadi MT Condensed Extra Bold</vt:lpstr>
      <vt:lpstr>Andale Mono</vt:lpstr>
      <vt:lpstr>Arial</vt:lpstr>
      <vt:lpstr>Calibri</vt:lpstr>
      <vt:lpstr>Calibri Light</vt:lpstr>
      <vt:lpstr>Cambria Math</vt:lpstr>
      <vt:lpstr>Hiragino Kaku Gothic Std W8</vt:lpstr>
      <vt:lpstr>Mangal</vt:lpstr>
      <vt:lpstr>Wingdings</vt:lpstr>
      <vt:lpstr>等线</vt:lpstr>
      <vt:lpstr>Office Theme</vt:lpstr>
      <vt:lpstr>Constructing Textual Artificial Conversational Entities using Deep Learning</vt:lpstr>
      <vt:lpstr>Introduction</vt:lpstr>
      <vt:lpstr>Introduction:  Conversational Entities</vt:lpstr>
      <vt:lpstr>Background</vt:lpstr>
      <vt:lpstr>Pros of (R)NNs</vt:lpstr>
      <vt:lpstr>Cons of (R)NNs</vt:lpstr>
      <vt:lpstr>Recurrent Neural Networks (RNNs)</vt:lpstr>
      <vt:lpstr>Recurrent Neural Networks (RNNs)</vt:lpstr>
      <vt:lpstr>Recurrent Neural Networks (RNNs)</vt:lpstr>
      <vt:lpstr>PowerPoint Presentation</vt:lpstr>
      <vt:lpstr>PowerPoint Presentation</vt:lpstr>
      <vt:lpstr>The seq2seq Model</vt:lpstr>
      <vt:lpstr>seq2seq</vt:lpstr>
      <vt:lpstr>seq2seq</vt:lpstr>
      <vt:lpstr>seq2seq: Attention</vt:lpstr>
      <vt:lpstr>Our Model</vt:lpstr>
      <vt:lpstr>Preprocessing</vt:lpstr>
      <vt:lpstr>Architecture</vt:lpstr>
      <vt:lpstr>Results</vt:lpstr>
      <vt:lpstr>Demo</vt:lpstr>
      <vt:lpstr>Future Work &amp; Considerations </vt:lpstr>
      <vt:lpstr>Future Work: Beam Search</vt:lpstr>
      <vt:lpstr>References</vt:lpstr>
      <vt:lpstr>Questions?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Constructing Textual Artificial Conversational Entities using Deep Learning</dc:title>
  <dc:creator>Microsoft Office User</dc:creator>
  <cp:lastModifiedBy>Nicole Sandra-Yaffa Dumont</cp:lastModifiedBy>
  <cp:revision>65</cp:revision>
  <dcterms:created xsi:type="dcterms:W3CDTF">2017-11-06T02:15:31Z</dcterms:created>
  <dcterms:modified xsi:type="dcterms:W3CDTF">2017-11-22T18:58:54Z</dcterms:modified>
</cp:coreProperties>
</file>